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5"/>
  </p:sldMasterIdLst>
  <p:notesMasterIdLst>
    <p:notesMasterId r:id="rId6"/>
  </p:notesMasterIdLst>
  <p:sldIdLst>
    <p:sldId id="256" r:id="rId7"/>
  </p:sldIdLst>
  <p:sldSz cy="10287000" cx="18288000"/>
  <p:notesSz cx="6858000" cy="9144000"/>
  <p:embeddedFontLst>
    <p:embeddedFont>
      <p:font typeface="Raleway Black"/>
      <p:bold r:id="rId8"/>
      <p:boldItalic r:id="rId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GoogleSlidesCustomDataVersion2">
      <go:slidesCustomData xmlns:go="http://customooxmlschemas.google.com/" r:id="rId10" roundtripDataSignature="AMtx7mh+mj7xzGlebC+imWkcf/dlLQ9UO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AA2079E9-C08B-4D07-B28B-8B80619A3DBC}">
  <a:tblStyle styleId="{AA2079E9-C08B-4D07-B28B-8B80619A3DBC}" styleName="Table_0"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FFFFFF">
              <a:alpha val="0"/>
            </a:srgbClr>
          </a:solidFill>
        </a:fill>
      </a:tcStyle>
    </a:wholeTbl>
    <a:band1H>
      <a:tcTxStyle b="off" i="off"/>
    </a:band1H>
    <a:band2H>
      <a:tcTxStyle b="off" i="off"/>
    </a:band2H>
    <a:band1V>
      <a:tcTxStyle b="off" i="off"/>
    </a:band1V>
    <a:band2V>
      <a:tcTxStyle b="off" i="off"/>
    </a:band2V>
    <a:lastCol>
      <a:tcTxStyle b="off" i="off"/>
    </a:lastCol>
    <a:firstCol>
      <a:tcTxStyle b="off" i="off"/>
    </a:firstCol>
    <a:lastRow>
      <a:tcTxStyle b="off" i="off"/>
    </a:lastRow>
    <a:seCell>
      <a:tcTxStyle b="off" i="off"/>
    </a:seCell>
    <a:swCell>
      <a:tcTxStyle b="off" i="off"/>
    </a:swCell>
    <a:firstRow>
      <a:tcTxStyle b="off" i="off"/>
    </a:firstRow>
    <a:neCell>
      <a:tcTxStyle b="off" i="off"/>
    </a:neCell>
    <a:nwCell>
      <a:tcTxStyle b="off" i="off"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10" Type="http://customschemas.google.com/relationships/presentationmetadata" Target="metadata"/><Relationship Id="rId9" Type="http://schemas.openxmlformats.org/officeDocument/2006/relationships/font" Target="fonts/RalewayBlack-boldItalic.fntdata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font" Target="fonts/RalewayBlack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4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4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" name="Google Shape;14;p4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3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3"/>
          <p:cNvSpPr txBox="1"/>
          <p:nvPr>
            <p:ph idx="1" type="body"/>
          </p:nvPr>
        </p:nvSpPr>
        <p:spPr>
          <a:xfrm rot="5400000">
            <a:off x="2309019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3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3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3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4"/>
          <p:cNvSpPr txBox="1"/>
          <p:nvPr>
            <p:ph type="title"/>
          </p:nvPr>
        </p:nvSpPr>
        <p:spPr>
          <a:xfrm rot="5400000">
            <a:off x="4732338" y="2171701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4"/>
          <p:cNvSpPr txBox="1"/>
          <p:nvPr>
            <p:ph idx="1" type="body"/>
          </p:nvPr>
        </p:nvSpPr>
        <p:spPr>
          <a:xfrm rot="5400000">
            <a:off x="541338" y="190500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4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4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4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5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5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8" name="Google Shape;18;p5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5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5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6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6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" name="Google Shape;24;p6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6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7"/>
          <p:cNvSpPr txBox="1"/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b="1" sz="4000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7"/>
          <p:cNvSpPr txBox="1"/>
          <p:nvPr>
            <p:ph idx="1" type="body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indent="-228600" lvl="1" marL="9144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0" name="Google Shape;30;p7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7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7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8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8"/>
          <p:cNvSpPr txBox="1"/>
          <p:nvPr>
            <p:ph idx="1" type="body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6" name="Google Shape;36;p8"/>
          <p:cNvSpPr txBox="1"/>
          <p:nvPr>
            <p:ph idx="2" type="body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7" name="Google Shape;37;p8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8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9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9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3" name="Google Shape;43;p9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4" name="Google Shape;44;p9"/>
          <p:cNvSpPr txBox="1"/>
          <p:nvPr>
            <p:ph idx="3" type="body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5" name="Google Shape;45;p9"/>
          <p:cNvSpPr txBox="1"/>
          <p:nvPr>
            <p:ph idx="4" type="body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6" name="Google Shape;46;p9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9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9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0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10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0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0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1"/>
          <p:cNvSpPr txBox="1"/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1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indent="-381000" lvl="2" marL="1371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indent="-355600" lvl="4" marL="22860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indent="-355600" lvl="5" marL="2743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11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58" name="Google Shape;58;p1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2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2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2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5" name="Google Shape;65;p1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3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3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3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3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3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Relationship Id="rId4" Type="http://schemas.openxmlformats.org/officeDocument/2006/relationships/image" Target="../media/image3.png"/><Relationship Id="rId5" Type="http://schemas.openxmlformats.org/officeDocument/2006/relationships/image" Target="../media/image2.png"/><Relationship Id="rId6" Type="http://schemas.openxmlformats.org/officeDocument/2006/relationships/image" Target="../media/image4.png"/><Relationship Id="rId7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219">
            <a:alpha val="20000"/>
          </a:srgbClr>
        </a:solidFill>
      </p:bgPr>
    </p:bg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4" name="Google Shape;84;p1"/>
          <p:cNvGrpSpPr/>
          <p:nvPr/>
        </p:nvGrpSpPr>
        <p:grpSpPr>
          <a:xfrm>
            <a:off x="0" y="1967735"/>
            <a:ext cx="18880282" cy="9009120"/>
            <a:chOff x="0" y="-38100"/>
            <a:chExt cx="4972585" cy="2372772"/>
          </a:xfrm>
        </p:grpSpPr>
        <p:sp>
          <p:nvSpPr>
            <p:cNvPr id="85" name="Google Shape;85;p1"/>
            <p:cNvSpPr/>
            <p:nvPr/>
          </p:nvSpPr>
          <p:spPr>
            <a:xfrm>
              <a:off x="0" y="0"/>
              <a:ext cx="4972584" cy="2334672"/>
            </a:xfrm>
            <a:custGeom>
              <a:rect b="b" l="l" r="r" t="t"/>
              <a:pathLst>
                <a:path extrusionOk="0" h="2334672" w="4972584">
                  <a:moveTo>
                    <a:pt x="0" y="0"/>
                  </a:moveTo>
                  <a:lnTo>
                    <a:pt x="4972584" y="0"/>
                  </a:lnTo>
                  <a:lnTo>
                    <a:pt x="4972584" y="2334672"/>
                  </a:lnTo>
                  <a:lnTo>
                    <a:pt x="0" y="2334672"/>
                  </a:lnTo>
                  <a:close/>
                </a:path>
              </a:pathLst>
            </a:custGeom>
            <a:solidFill>
              <a:srgbClr val="F9F9F9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6" name="Google Shape;86;p1"/>
            <p:cNvSpPr txBox="1"/>
            <p:nvPr/>
          </p:nvSpPr>
          <p:spPr>
            <a:xfrm>
              <a:off x="0" y="-38100"/>
              <a:ext cx="4972585" cy="237277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47722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87" name="Google Shape;87;p1"/>
          <p:cNvSpPr txBox="1"/>
          <p:nvPr/>
        </p:nvSpPr>
        <p:spPr>
          <a:xfrm>
            <a:off x="1169025" y="829450"/>
            <a:ext cx="8666400" cy="811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0801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753">
                <a:solidFill>
                  <a:srgbClr val="00B6B2"/>
                </a:solidFill>
                <a:latin typeface="Raleway Black"/>
                <a:ea typeface="Raleway Black"/>
                <a:cs typeface="Raleway Black"/>
                <a:sym typeface="Raleway Black"/>
              </a:rPr>
              <a:t>Peering Personal</a:t>
            </a:r>
            <a:endParaRPr/>
          </a:p>
        </p:txBody>
      </p:sp>
      <p:pic>
        <p:nvPicPr>
          <p:cNvPr descr="A blue text on a black background&#10;&#10;Description automatically generated" id="88" name="Google Shape;88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3258800" y="418815"/>
            <a:ext cx="4635500" cy="1222222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89" name="Google Shape;89;p1"/>
          <p:cNvGraphicFramePr/>
          <p:nvPr/>
        </p:nvGraphicFramePr>
        <p:xfrm>
          <a:off x="11" y="2341850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{AA2079E9-C08B-4D07-B28B-8B80619A3DBC}</a:tableStyleId>
              </a:tblPr>
              <a:tblGrid>
                <a:gridCol w="3009325"/>
                <a:gridCol w="15278675"/>
              </a:tblGrid>
              <a:tr h="5470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2400" u="none" cap="none" strike="noStrike"/>
                        <a:t>IX Name</a:t>
                      </a:r>
                      <a:endParaRPr sz="2400" u="none" cap="none" strike="noStrike"/>
                    </a:p>
                  </a:txBody>
                  <a:tcPr marT="45725" marB="45725" marR="91450" marL="91450"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2400" u="none" cap="none" strike="noStrike"/>
                        <a:t>InterLAN-IX</a:t>
                      </a:r>
                      <a:endParaRPr sz="2400" u="none" cap="none" strike="noStrike"/>
                    </a:p>
                  </a:txBody>
                  <a:tcPr marT="45725" marB="45725" marR="91450" marL="91450"/>
                </a:tc>
              </a:tr>
              <a:tr h="12113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2400" u="none" cap="none" strike="noStrike"/>
                        <a:t>City, Country</a:t>
                      </a:r>
                      <a:endParaRPr sz="2400" u="none" cap="none" strike="noStrike"/>
                    </a:p>
                  </a:txBody>
                  <a:tcPr marT="45725" marB="45725" marR="91450" marL="91450"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2400" u="none" cap="none" strike="noStrike"/>
                        <a:t>Bucharest, Arad, Cluj-Napoca, Constanta, Craiova, Iasi, Suceava, Targu Secuiesc, </a:t>
                      </a:r>
                      <a:r>
                        <a:rPr lang="en-US" sz="2400"/>
                        <a:t>Timișoara</a:t>
                      </a:r>
                      <a:r>
                        <a:rPr lang="en-US" sz="2400" u="none" cap="none" strike="noStrike"/>
                        <a:t> – </a:t>
                      </a:r>
                      <a:r>
                        <a:rPr lang="en-US" sz="2400"/>
                        <a:t>România</a:t>
                      </a:r>
                      <a:endParaRPr sz="2400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2400" u="none" cap="none" strike="noStrike"/>
                        <a:t>Frankfurt – Germany</a:t>
                      </a:r>
                      <a:endParaRPr sz="2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2400" u="none" cap="none" strike="noStrike"/>
                        <a:t>Sofia - Bulgaria</a:t>
                      </a:r>
                      <a:endParaRPr sz="2400" u="none" cap="none" strike="noStrike"/>
                    </a:p>
                  </a:txBody>
                  <a:tcPr marT="45725" marB="45725" marR="91450" marL="91450"/>
                </a:tc>
              </a:tr>
              <a:tr h="33800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2400" u="none" cap="none" strike="noStrike"/>
                        <a:t>Point of Presence</a:t>
                      </a:r>
                      <a:endParaRPr sz="2400" u="none" cap="none" strike="noStrike"/>
                    </a:p>
                  </a:txBody>
                  <a:tcPr marT="45725" marB="45725" marR="91450" marL="91450"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indent="-220662" lvl="0" marL="182562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Char char="•"/>
                      </a:pPr>
                      <a:r>
                        <a:rPr lang="en-US" sz="2400" u="none" cap="none" strike="noStrike">
                          <a:solidFill>
                            <a:srgbClr val="000000"/>
                          </a:solidFill>
                        </a:rPr>
                        <a:t>NXDATA-1 Bucharest</a:t>
                      </a:r>
                      <a:endParaRPr sz="2400" u="none" cap="none" strike="noStrike">
                        <a:solidFill>
                          <a:srgbClr val="000000"/>
                        </a:solidFill>
                      </a:endParaRPr>
                    </a:p>
                    <a:p>
                      <a:pPr indent="-220662" lvl="0" marL="182562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Char char="•"/>
                      </a:pPr>
                      <a:r>
                        <a:rPr lang="en-US" sz="2400" u="none" cap="none" strike="noStrike">
                          <a:solidFill>
                            <a:srgbClr val="000000"/>
                          </a:solidFill>
                        </a:rPr>
                        <a:t>NXDATA-2 Bucharest</a:t>
                      </a:r>
                      <a:endParaRPr sz="2400" u="none" cap="none" strike="noStrike">
                        <a:solidFill>
                          <a:srgbClr val="000000"/>
                        </a:solidFill>
                      </a:endParaRPr>
                    </a:p>
                    <a:p>
                      <a:pPr indent="-220662" lvl="0" marL="182562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Char char="•"/>
                      </a:pPr>
                      <a:r>
                        <a:rPr lang="en-US" sz="2400" u="none" cap="none" strike="noStrike">
                          <a:solidFill>
                            <a:srgbClr val="000000"/>
                          </a:solidFill>
                        </a:rPr>
                        <a:t>Voxility IRD Datacenter Bucharest</a:t>
                      </a:r>
                      <a:endParaRPr sz="2400" u="none" cap="none" strike="noStrike">
                        <a:solidFill>
                          <a:srgbClr val="000000"/>
                        </a:solidFill>
                      </a:endParaRPr>
                    </a:p>
                    <a:p>
                      <a:pPr indent="-220662" lvl="0" marL="182562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Char char="•"/>
                      </a:pPr>
                      <a:r>
                        <a:rPr lang="en-US" sz="2400" u="none" cap="none" strike="noStrike">
                          <a:solidFill>
                            <a:srgbClr val="000000"/>
                          </a:solidFill>
                        </a:rPr>
                        <a:t>Teletrans HB Bucharest</a:t>
                      </a:r>
                      <a:endParaRPr sz="2400" u="none" cap="none" strike="noStrike">
                        <a:solidFill>
                          <a:srgbClr val="000000"/>
                        </a:solidFill>
                      </a:endParaRPr>
                    </a:p>
                    <a:p>
                      <a:pPr indent="-220662" lvl="0" marL="182562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Char char="•"/>
                      </a:pPr>
                      <a:r>
                        <a:rPr lang="en-US" sz="2400" u="none" cap="none" strike="noStrike">
                          <a:solidFill>
                            <a:srgbClr val="000000"/>
                          </a:solidFill>
                        </a:rPr>
                        <a:t>Ines Datacenter</a:t>
                      </a:r>
                      <a:endParaRPr sz="2400" u="none" cap="none" strike="noStrike">
                        <a:solidFill>
                          <a:srgbClr val="000000"/>
                        </a:solidFill>
                      </a:endParaRPr>
                    </a:p>
                    <a:p>
                      <a:pPr indent="-220662" lvl="0" marL="182562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Char char="•"/>
                      </a:pPr>
                      <a:r>
                        <a:rPr lang="en-US" sz="2400" u="none" cap="none" strike="noStrike">
                          <a:solidFill>
                            <a:srgbClr val="000000"/>
                          </a:solidFill>
                        </a:rPr>
                        <a:t>M247 Europe Bucharest</a:t>
                      </a:r>
                      <a:endParaRPr sz="2400" u="none" cap="none" strike="noStrike">
                        <a:solidFill>
                          <a:srgbClr val="000000"/>
                        </a:solidFill>
                      </a:endParaRPr>
                    </a:p>
                    <a:p>
                      <a:pPr indent="-220662" lvl="0" marL="182562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Char char="•"/>
                      </a:pPr>
                      <a:r>
                        <a:rPr lang="en-US" sz="2400" u="none" cap="none" strike="noStrike">
                          <a:solidFill>
                            <a:srgbClr val="000000"/>
                          </a:solidFill>
                        </a:rPr>
                        <a:t>Radiocom Bucharest</a:t>
                      </a:r>
                      <a:endParaRPr sz="2400" u="none" cap="none" strike="noStrike">
                        <a:solidFill>
                          <a:srgbClr val="000000"/>
                        </a:solidFill>
                      </a:endParaRPr>
                    </a:p>
                    <a:p>
                      <a:pPr indent="-220662" lvl="0" marL="182562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Char char="•"/>
                      </a:pPr>
                      <a:r>
                        <a:rPr lang="en-US" sz="2400" u="none" cap="none" strike="noStrike">
                          <a:solidFill>
                            <a:srgbClr val="000000"/>
                          </a:solidFill>
                        </a:rPr>
                        <a:t>Equinix FR5 Frankfurt</a:t>
                      </a:r>
                      <a:endParaRPr sz="2400" u="none" cap="none" strike="noStrike">
                        <a:solidFill>
                          <a:srgbClr val="000000"/>
                        </a:solidFill>
                      </a:endParaRPr>
                    </a:p>
                    <a:p>
                      <a:pPr indent="-220662" lvl="0" marL="182562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Char char="•"/>
                      </a:pPr>
                      <a:r>
                        <a:rPr lang="en-US" sz="2400" u="none" cap="none" strike="noStrike">
                          <a:solidFill>
                            <a:srgbClr val="000000"/>
                          </a:solidFill>
                        </a:rPr>
                        <a:t>Telepoint Sofia</a:t>
                      </a:r>
                      <a:endParaRPr sz="2400"/>
                    </a:p>
                  </a:txBody>
                  <a:tcPr marT="45725" marB="45725" marR="91450" marL="91450"/>
                </a:tc>
              </a:tr>
              <a:tr h="5470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2400" u="none" cap="none" strike="noStrike"/>
                        <a:t>ASNs connected</a:t>
                      </a:r>
                      <a:endParaRPr sz="2400" u="none" cap="none" strike="noStrike"/>
                    </a:p>
                  </a:txBody>
                  <a:tcPr marT="45725" marB="45725" marR="91450" marL="91450"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2400" u="none" cap="none" strike="noStrike"/>
                        <a:t>138</a:t>
                      </a:r>
                      <a:endParaRPr sz="2400" u="none" cap="none" strike="noStrike"/>
                    </a:p>
                  </a:txBody>
                  <a:tcPr marT="45725" marB="45725" marR="91450" marL="91450"/>
                </a:tc>
              </a:tr>
              <a:tr h="5470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2400" u="none" cap="none" strike="noStrike"/>
                        <a:t>Peak traffic </a:t>
                      </a:r>
                      <a:endParaRPr sz="2400" u="none" cap="none" strike="noStrike"/>
                    </a:p>
                  </a:txBody>
                  <a:tcPr marT="45725" marB="45725" marR="91450" marL="91450"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2400"/>
                        <a:t>7</a:t>
                      </a:r>
                      <a:r>
                        <a:rPr lang="en-US" sz="2400" u="none" cap="none" strike="noStrike"/>
                        <a:t>00 Gbps</a:t>
                      </a:r>
                      <a:endParaRPr sz="2400" u="none" cap="none" strike="noStrike"/>
                    </a:p>
                  </a:txBody>
                  <a:tcPr marT="45725" marB="45725" marR="91450" marL="91450"/>
                </a:tc>
              </a:tr>
              <a:tr h="5470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2400" u="none" cap="none" strike="noStrike"/>
                        <a:t>Route Servers</a:t>
                      </a:r>
                      <a:endParaRPr sz="2400" u="none" cap="none" strike="noStrike"/>
                    </a:p>
                  </a:txBody>
                  <a:tcPr marT="45725" marB="45725" marR="91450" marL="91450"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2400" u="none" cap="none" strike="noStrike"/>
                        <a:t>Yes (BIRD v2 2.0.8)</a:t>
                      </a:r>
                      <a:endParaRPr sz="2400" u="none" cap="none" strike="noStrike"/>
                    </a:p>
                  </a:txBody>
                  <a:tcPr marT="45725" marB="45725" marR="91450" marL="91450"/>
                </a:tc>
              </a:tr>
              <a:tr h="5470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2400" u="none" cap="none" strike="noStrike"/>
                        <a:t>RPKI (ROV)</a:t>
                      </a:r>
                      <a:endParaRPr sz="2400" u="none" cap="none" strike="noStrike"/>
                    </a:p>
                  </a:txBody>
                  <a:tcPr marT="45725" marB="45725" marR="91450" marL="91450"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2400" u="none" cap="none" strike="noStrike"/>
                        <a:t>Yes (MANRS)</a:t>
                      </a:r>
                      <a:endParaRPr sz="2400" u="none" cap="none" strike="noStrike"/>
                    </a:p>
                  </a:txBody>
                  <a:tcPr marT="45725" marB="45725" marR="91450" marL="91450"/>
                </a:tc>
              </a:tr>
            </a:tbl>
          </a:graphicData>
        </a:graphic>
      </p:graphicFrame>
      <p:pic>
        <p:nvPicPr>
          <p:cNvPr id="90" name="Google Shape;90;p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6453414" y="5640850"/>
            <a:ext cx="1662934" cy="1662934"/>
          </a:xfrm>
          <a:prstGeom prst="rect">
            <a:avLst/>
          </a:prstGeom>
          <a:noFill/>
          <a:ln>
            <a:noFill/>
          </a:ln>
        </p:spPr>
      </p:pic>
      <p:pic>
        <p:nvPicPr>
          <p:cNvPr id="91" name="Google Shape;91;p1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4628764" y="5640850"/>
            <a:ext cx="1662934" cy="1662934"/>
          </a:xfrm>
          <a:prstGeom prst="rect">
            <a:avLst/>
          </a:prstGeom>
          <a:noFill/>
          <a:ln>
            <a:noFill/>
          </a:ln>
        </p:spPr>
      </p:pic>
      <p:pic>
        <p:nvPicPr>
          <p:cNvPr id="92" name="Google Shape;92;p1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9322379" y="418822"/>
            <a:ext cx="2097073" cy="1222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3" name="Google Shape;93;p1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12804114" y="5640850"/>
            <a:ext cx="1662934" cy="1662934"/>
          </a:xfrm>
          <a:prstGeom prst="rect">
            <a:avLst/>
          </a:prstGeom>
          <a:noFill/>
          <a:ln>
            <a:noFill/>
          </a:ln>
        </p:spPr>
      </p:pic>
      <p:sp>
        <p:nvSpPr>
          <p:cNvPr id="94" name="Google Shape;94;p1"/>
          <p:cNvSpPr txBox="1"/>
          <p:nvPr/>
        </p:nvSpPr>
        <p:spPr>
          <a:xfrm>
            <a:off x="12968238" y="7303775"/>
            <a:ext cx="1334700" cy="690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Naoui</a:t>
            </a:r>
            <a:endParaRPr sz="3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5" name="Google Shape;95;p1"/>
          <p:cNvSpPr txBox="1"/>
          <p:nvPr/>
        </p:nvSpPr>
        <p:spPr>
          <a:xfrm>
            <a:off x="14977088" y="7303775"/>
            <a:ext cx="966300" cy="690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Eric</a:t>
            </a:r>
            <a:endParaRPr sz="3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6" name="Google Shape;96;p1"/>
          <p:cNvSpPr txBox="1"/>
          <p:nvPr/>
        </p:nvSpPr>
        <p:spPr>
          <a:xfrm>
            <a:off x="16801725" y="7303775"/>
            <a:ext cx="966300" cy="690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Alex</a:t>
            </a:r>
            <a:endParaRPr sz="3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2006-08-16T00:00:00Z</dcterms:created>
</cp:coreProperties>
</file>