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</p:sldIdLst>
  <p:sldSz cy="10287000" cx="18288000"/>
  <p:notesSz cx="6858000" cy="9144000"/>
  <p:embeddedFontLst>
    <p:embeddedFont>
      <p:font typeface="Raleway Black"/>
      <p:bold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0" roundtripDataSignature="AMtx7mh+mj7xzGlebC+imWkcf/dlLQ9U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A2079E9-C08B-4D07-B28B-8B80619A3DBC}">
  <a:tblStyle styleId="{AA2079E9-C08B-4D07-B28B-8B80619A3DBC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0" Type="http://customschemas.google.com/relationships/presentationmetadata" Target="metadata"/><Relationship Id="rId9" Type="http://schemas.openxmlformats.org/officeDocument/2006/relationships/font" Target="fonts/RalewayBlack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RalewayBlack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219">
            <a:alpha val="20000"/>
          </a:srgbClr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0" y="1967735"/>
            <a:ext cx="18880282" cy="9009120"/>
            <a:chOff x="0" y="-38100"/>
            <a:chExt cx="4972585" cy="2372772"/>
          </a:xfrm>
        </p:grpSpPr>
        <p:sp>
          <p:nvSpPr>
            <p:cNvPr id="85" name="Google Shape;85;p1"/>
            <p:cNvSpPr/>
            <p:nvPr/>
          </p:nvSpPr>
          <p:spPr>
            <a:xfrm>
              <a:off x="0" y="0"/>
              <a:ext cx="4972584" cy="2334672"/>
            </a:xfrm>
            <a:custGeom>
              <a:rect b="b" l="l" r="r" t="t"/>
              <a:pathLst>
                <a:path extrusionOk="0" h="2334672" w="4972584">
                  <a:moveTo>
                    <a:pt x="0" y="0"/>
                  </a:moveTo>
                  <a:lnTo>
                    <a:pt x="4972584" y="0"/>
                  </a:lnTo>
                  <a:lnTo>
                    <a:pt x="4972584" y="2334672"/>
                  </a:lnTo>
                  <a:lnTo>
                    <a:pt x="0" y="2334672"/>
                  </a:lnTo>
                  <a:close/>
                </a:path>
              </a:pathLst>
            </a:custGeom>
            <a:solidFill>
              <a:srgbClr val="F9F9F9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1"/>
            <p:cNvSpPr txBox="1"/>
            <p:nvPr/>
          </p:nvSpPr>
          <p:spPr>
            <a:xfrm>
              <a:off x="0" y="-38100"/>
              <a:ext cx="4972585" cy="23727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7" name="Google Shape;87;p1"/>
          <p:cNvSpPr txBox="1"/>
          <p:nvPr/>
        </p:nvSpPr>
        <p:spPr>
          <a:xfrm>
            <a:off x="1169025" y="829450"/>
            <a:ext cx="8666400" cy="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8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753">
                <a:solidFill>
                  <a:srgbClr val="00B6B2"/>
                </a:solidFill>
                <a:latin typeface="Raleway Black"/>
                <a:ea typeface="Raleway Black"/>
                <a:cs typeface="Raleway Black"/>
                <a:sym typeface="Raleway Black"/>
              </a:rPr>
              <a:t>Peering Personal</a:t>
            </a:r>
            <a:endParaRPr/>
          </a:p>
        </p:txBody>
      </p:sp>
      <p:pic>
        <p:nvPicPr>
          <p:cNvPr descr="A blue text on a black background&#10;&#10;Description automatically generated"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258800" y="418815"/>
            <a:ext cx="4635500" cy="122222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9" name="Google Shape;89;p1"/>
          <p:cNvGraphicFramePr/>
          <p:nvPr/>
        </p:nvGraphicFramePr>
        <p:xfrm>
          <a:off x="11" y="234185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{AA2079E9-C08B-4D07-B28B-8B80619A3DBC}</a:tableStyleId>
              </a:tblPr>
              <a:tblGrid>
                <a:gridCol w="3009325"/>
                <a:gridCol w="15278675"/>
              </a:tblGrid>
              <a:tr h="547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400" u="none" cap="none" strike="noStrike"/>
                        <a:t>IX Name</a:t>
                      </a:r>
                      <a:endParaRPr sz="2400" u="none" cap="none" strike="noStrike"/>
                    </a:p>
                  </a:txBody>
                  <a:tcPr marT="45725" marB="45725" marR="91450" marL="91450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400" u="none" cap="none" strike="noStrike"/>
                        <a:t>InterLAN-IX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  <a:tr h="1211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400" u="none" cap="none" strike="noStrike"/>
                        <a:t>City, Country</a:t>
                      </a:r>
                      <a:endParaRPr sz="2400" u="none" cap="none" strike="noStrike"/>
                    </a:p>
                  </a:txBody>
                  <a:tcPr marT="45725" marB="45725" marR="91450" marL="91450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400" u="none" cap="none" strike="noStrike"/>
                        <a:t>Bucharest, Arad, Cluj-Napoca, Constanta, Craiova, Iasi, Suceava, Targu Secuiesc, </a:t>
                      </a:r>
                      <a:r>
                        <a:rPr lang="en-US" sz="2400"/>
                        <a:t>Timișoara</a:t>
                      </a:r>
                      <a:r>
                        <a:rPr lang="en-US" sz="2400" u="none" cap="none" strike="noStrike"/>
                        <a:t> – </a:t>
                      </a:r>
                      <a:r>
                        <a:rPr lang="en-US" sz="2400"/>
                        <a:t>România</a:t>
                      </a:r>
                      <a:endParaRPr sz="24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400" u="none" cap="none" strike="noStrike"/>
                        <a:t>Frankfurt – Germany</a:t>
                      </a:r>
                      <a:endParaRPr sz="2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400" u="none" cap="none" strike="noStrike"/>
                        <a:t>Sofia - Bulgaria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  <a:tr h="3380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400" u="none" cap="none" strike="noStrike"/>
                        <a:t>Point of Presence</a:t>
                      </a:r>
                      <a:endParaRPr sz="2400" u="none" cap="none" strike="noStrike"/>
                    </a:p>
                  </a:txBody>
                  <a:tcPr marT="45725" marB="45725" marR="91450" marL="91450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indent="-220662" lvl="0" marL="182562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>
                          <a:solidFill>
                            <a:srgbClr val="000000"/>
                          </a:solidFill>
                        </a:rPr>
                        <a:t>NXDATA-1 Bucharest</a:t>
                      </a:r>
                      <a:endParaRPr sz="24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-220662" lvl="0" marL="182562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>
                          <a:solidFill>
                            <a:srgbClr val="000000"/>
                          </a:solidFill>
                        </a:rPr>
                        <a:t>NXDATA-2 Bucharest</a:t>
                      </a:r>
                      <a:endParaRPr sz="24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-220662" lvl="0" marL="182562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>
                          <a:solidFill>
                            <a:srgbClr val="000000"/>
                          </a:solidFill>
                        </a:rPr>
                        <a:t>Voxility IRD Datacenter Bucharest</a:t>
                      </a:r>
                      <a:endParaRPr sz="24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-220662" lvl="0" marL="182562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>
                          <a:solidFill>
                            <a:srgbClr val="000000"/>
                          </a:solidFill>
                        </a:rPr>
                        <a:t>Teletrans HB Bucharest</a:t>
                      </a:r>
                      <a:endParaRPr sz="24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-220662" lvl="0" marL="182562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>
                          <a:solidFill>
                            <a:srgbClr val="000000"/>
                          </a:solidFill>
                        </a:rPr>
                        <a:t>Ines Datacenter</a:t>
                      </a:r>
                      <a:endParaRPr sz="24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-220662" lvl="0" marL="182562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>
                          <a:solidFill>
                            <a:srgbClr val="000000"/>
                          </a:solidFill>
                        </a:rPr>
                        <a:t>M247 Europe Bucharest</a:t>
                      </a:r>
                      <a:endParaRPr sz="24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-220662" lvl="0" marL="182562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>
                          <a:solidFill>
                            <a:srgbClr val="000000"/>
                          </a:solidFill>
                        </a:rPr>
                        <a:t>Radiocom Bucharest</a:t>
                      </a:r>
                      <a:endParaRPr sz="24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-220662" lvl="0" marL="182562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>
                          <a:solidFill>
                            <a:srgbClr val="000000"/>
                          </a:solidFill>
                        </a:rPr>
                        <a:t>Equinix FR5 Frankfurt</a:t>
                      </a:r>
                      <a:endParaRPr sz="24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-220662" lvl="0" marL="182562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>
                          <a:solidFill>
                            <a:srgbClr val="000000"/>
                          </a:solidFill>
                        </a:rPr>
                        <a:t>Telepoint Sofia</a:t>
                      </a:r>
                      <a:endParaRPr sz="2400"/>
                    </a:p>
                  </a:txBody>
                  <a:tcPr marT="45725" marB="45725" marR="91450" marL="91450"/>
                </a:tc>
              </a:tr>
              <a:tr h="547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400" u="none" cap="none" strike="noStrike"/>
                        <a:t>ASNs connected</a:t>
                      </a:r>
                      <a:endParaRPr sz="2400" u="none" cap="none" strike="noStrike"/>
                    </a:p>
                  </a:txBody>
                  <a:tcPr marT="45725" marB="45725" marR="91450" marL="91450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400" u="none" cap="none" strike="noStrike"/>
                        <a:t>138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  <a:tr h="547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400" u="none" cap="none" strike="noStrike"/>
                        <a:t>Peak traffic </a:t>
                      </a:r>
                      <a:endParaRPr sz="2400" u="none" cap="none" strike="noStrike"/>
                    </a:p>
                  </a:txBody>
                  <a:tcPr marT="45725" marB="45725" marR="91450" marL="91450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400"/>
                        <a:t>7</a:t>
                      </a:r>
                      <a:r>
                        <a:rPr lang="en-US" sz="2400" u="none" cap="none" strike="noStrike"/>
                        <a:t>00 Gbps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  <a:tr h="547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400" u="none" cap="none" strike="noStrike"/>
                        <a:t>Route Servers</a:t>
                      </a:r>
                      <a:endParaRPr sz="2400" u="none" cap="none" strike="noStrike"/>
                    </a:p>
                  </a:txBody>
                  <a:tcPr marT="45725" marB="45725" marR="91450" marL="91450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400" u="none" cap="none" strike="noStrike"/>
                        <a:t>Yes (BIRD v2 2.0.8)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  <a:tr h="547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400" u="none" cap="none" strike="noStrike"/>
                        <a:t>RPKI (ROV)</a:t>
                      </a:r>
                      <a:endParaRPr sz="2400" u="none" cap="none" strike="noStrike"/>
                    </a:p>
                  </a:txBody>
                  <a:tcPr marT="45725" marB="45725" marR="91450" marL="91450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400" u="none" cap="none" strike="noStrike"/>
                        <a:t>Yes (MANRS)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pic>
        <p:nvPicPr>
          <p:cNvPr id="90" name="Google Shape;90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453414" y="5640850"/>
            <a:ext cx="1662934" cy="1662934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4628764" y="5640850"/>
            <a:ext cx="1662934" cy="1662934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322379" y="418822"/>
            <a:ext cx="2097073" cy="122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2804114" y="5640850"/>
            <a:ext cx="1662934" cy="1662934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 txBox="1"/>
          <p:nvPr/>
        </p:nvSpPr>
        <p:spPr>
          <a:xfrm>
            <a:off x="12968238" y="7303775"/>
            <a:ext cx="1334700" cy="6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Naoui</a:t>
            </a:r>
            <a:endParaRPr sz="3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14977088" y="7303775"/>
            <a:ext cx="966300" cy="6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Eric</a:t>
            </a:r>
            <a:endParaRPr sz="3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16801725" y="7303775"/>
            <a:ext cx="966300" cy="6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Alex</a:t>
            </a:r>
            <a:endParaRPr sz="3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